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lvl1pPr marL="0" lvl="0" algn="l" defTabSz="914400">
      <a:defRPr sz="1800" kern="1200">
        <a:solidFill>
          <a:schemeClr val="tx1"/>
        </a:solidFill>
        <a:latin typeface="Arial" panose="020B0604020202090204"/>
        <a:ea typeface="微软雅黑"/>
      </a:defRPr>
    </a:lvl1pPr>
    <a:lvl2pPr marL="457200" lvl="1" algn="l" defTabSz="914400">
      <a:defRPr sz="1800" kern="1200">
        <a:solidFill>
          <a:schemeClr val="tx1"/>
        </a:solidFill>
        <a:latin typeface="Arial" panose="020B0604020202090204"/>
        <a:ea typeface="微软雅黑"/>
      </a:defRPr>
    </a:lvl2pPr>
    <a:lvl3pPr marL="914400" lvl="2" algn="l" defTabSz="914400">
      <a:defRPr sz="1800" kern="1200">
        <a:solidFill>
          <a:schemeClr val="tx1"/>
        </a:solidFill>
        <a:latin typeface="Arial" panose="020B0604020202090204"/>
        <a:ea typeface="微软雅黑"/>
      </a:defRPr>
    </a:lvl3pPr>
    <a:lvl4pPr marL="1371600" lvl="3" algn="l" defTabSz="914400">
      <a:defRPr sz="1800" kern="1200">
        <a:solidFill>
          <a:schemeClr val="tx1"/>
        </a:solidFill>
        <a:latin typeface="Arial" panose="020B0604020202090204"/>
        <a:ea typeface="微软雅黑"/>
      </a:defRPr>
    </a:lvl4pPr>
    <a:lvl5pPr marL="1828800" lvl="4" algn="l" defTabSz="914400">
      <a:defRPr sz="1800" kern="1200">
        <a:solidFill>
          <a:schemeClr val="tx1"/>
        </a:solidFill>
        <a:latin typeface="Arial" panose="020B0604020202090204"/>
        <a:ea typeface="微软雅黑"/>
      </a:defRPr>
    </a:lvl5pPr>
    <a:lvl6pPr marL="2286000" lvl="5" algn="l" defTabSz="914400">
      <a:defRPr sz="1800" kern="1200">
        <a:solidFill>
          <a:schemeClr val="tx1"/>
        </a:solidFill>
        <a:latin typeface="Arial" panose="020B0604020202090204"/>
        <a:ea typeface="微软雅黑"/>
      </a:defRPr>
    </a:lvl6pPr>
    <a:lvl7pPr marL="2743200" lvl="6" algn="l" defTabSz="914400">
      <a:defRPr sz="1800" kern="1200">
        <a:solidFill>
          <a:schemeClr val="tx1"/>
        </a:solidFill>
        <a:latin typeface="Arial" panose="020B0604020202090204"/>
        <a:ea typeface="微软雅黑"/>
      </a:defRPr>
    </a:lvl7pPr>
    <a:lvl8pPr marL="3200400" lvl="7" algn="l" defTabSz="914400">
      <a:defRPr sz="1800" kern="1200">
        <a:solidFill>
          <a:schemeClr val="tx1"/>
        </a:solidFill>
        <a:latin typeface="Arial" panose="020B0604020202090204"/>
        <a:ea typeface="微软雅黑"/>
      </a:defRPr>
    </a:lvl8pPr>
    <a:lvl9pPr marL="3657600" lvl="8" algn="l" defTabSz="914400">
      <a:defRPr sz="1800" kern="1200">
        <a:solidFill>
          <a:schemeClr val="tx1"/>
        </a:solidFill>
        <a:latin typeface="Arial" panose="020B0604020202090204"/>
        <a:ea typeface="微软雅黑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ctrTitle"/>
          </p:nvPr>
        </p:nvSpPr>
        <p:spPr>
          <a:xfrm>
            <a:off x="1524000" y="1470233"/>
            <a:ext cx="9144000" cy="2387600"/>
          </a:xfrm>
        </p:spPr>
        <p:txBody>
          <a:bodyPr anchor="b"/>
          <a:lstStyle>
            <a:lvl1pPr lvl="0" algn="ctr">
              <a:defRPr sz="60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副标题 2"/>
          <p:cNvSpPr/>
          <p:nvPr>
            <p:ph type="subTitle" idx="1"/>
          </p:nvPr>
        </p:nvSpPr>
        <p:spPr>
          <a:xfrm>
            <a:off x="1524000" y="3949908"/>
            <a:ext cx="9144000" cy="1655762"/>
          </a:xfrm>
        </p:spPr>
        <p:txBody>
          <a:bodyPr/>
          <a:lstStyle>
            <a:lvl1pPr marL="0" lvl="0" indent="0" algn="ctr">
              <a:buNone/>
              <a:defRPr sz="2400"/>
            </a:lvl1pPr>
            <a:lvl2pPr marL="457200" lvl="1" indent="0" algn="ctr">
              <a:buNone/>
              <a:defRPr sz="2000"/>
            </a:lvl2pPr>
            <a:lvl3pPr marL="914400" lvl="2" indent="0" algn="ctr">
              <a:buNone/>
              <a:defRPr sz="1800"/>
            </a:lvl3pPr>
            <a:lvl4pPr marL="1371600" lvl="3" indent="0" algn="ctr">
              <a:buNone/>
              <a:defRPr sz="1600"/>
            </a:lvl4pPr>
            <a:lvl5pPr marL="1828800" lvl="4" indent="0" algn="ctr">
              <a:buNone/>
              <a:defRPr sz="1600"/>
            </a:lvl5pPr>
            <a:lvl6pPr marL="2286000" lvl="5" indent="0" algn="ctr">
              <a:buNone/>
              <a:defRPr sz="1600"/>
            </a:lvl6pPr>
            <a:lvl7pPr marL="2743200" lvl="6" indent="0" algn="ctr">
              <a:buNone/>
              <a:defRPr sz="1600"/>
            </a:lvl7pPr>
            <a:lvl8pPr marL="3200400" lvl="7" indent="0" algn="ctr">
              <a:buNone/>
              <a:defRPr sz="1600"/>
            </a:lvl8pPr>
            <a:lvl9pPr marL="3657600" lvl="8" indent="0" algn="ctr">
              <a:buNone/>
              <a:defRPr sz="1600"/>
            </a:lvl9pPr>
          </a:lstStyle>
          <a:p>
            <a:r>
              <a:rPr lang="zh-CN"/>
              <a:t>单击此处编辑母版副标题样式</a:t>
            </a:r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三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/>
          <p:nvPr>
            <p:ph idx="1"/>
          </p:nvPr>
        </p:nvSpPr>
        <p:spPr>
          <a:xfrm>
            <a:off x="838200" y="1825625"/>
            <a:ext cx="3299791" cy="435133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  <p:sp>
        <p:nvSpPr>
          <p:cNvPr id="4" name="内容占位符 3"/>
          <p:cNvSpPr/>
          <p:nvPr>
            <p:ph idx="2"/>
          </p:nvPr>
        </p:nvSpPr>
        <p:spPr>
          <a:xfrm>
            <a:off x="4446104" y="1825625"/>
            <a:ext cx="3299791" cy="435133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  <p:sp>
        <p:nvSpPr>
          <p:cNvPr id="5" name="内容占位符 3"/>
          <p:cNvSpPr/>
          <p:nvPr>
            <p:ph idx="10"/>
          </p:nvPr>
        </p:nvSpPr>
        <p:spPr>
          <a:xfrm>
            <a:off x="8054009" y="1825625"/>
            <a:ext cx="3299791" cy="435133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4" name="内容占位符 3"/>
          <p:cNvSpPr/>
          <p:nvPr>
            <p:ph idx="10"/>
          </p:nvPr>
        </p:nvSpPr>
        <p:spPr>
          <a:xfrm>
            <a:off x="838200" y="1690688"/>
            <a:ext cx="10515600" cy="2172811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  <p:sp>
        <p:nvSpPr>
          <p:cNvPr id="5" name="内容占位符 3"/>
          <p:cNvSpPr/>
          <p:nvPr>
            <p:ph idx="11"/>
          </p:nvPr>
        </p:nvSpPr>
        <p:spPr>
          <a:xfrm>
            <a:off x="838200" y="3863500"/>
            <a:ext cx="10515600" cy="2241232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多张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/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7" name="图片占位符 6"/>
          <p:cNvSpPr/>
          <p:nvPr>
            <p:ph type="pic" idx="10"/>
          </p:nvPr>
        </p:nvSpPr>
        <p:spPr>
          <a:xfrm>
            <a:off x="838200" y="1690689"/>
            <a:ext cx="5257800" cy="2338886"/>
          </a:xfrm>
        </p:spPr>
        <p:txBody>
          <a:bodyPr/>
          <a:lstStyle/>
          <a:p>
            <a:endParaRPr lang="zh-CN"/>
          </a:p>
        </p:txBody>
      </p:sp>
      <p:sp>
        <p:nvSpPr>
          <p:cNvPr id="8" name="图片占位符 6"/>
          <p:cNvSpPr/>
          <p:nvPr>
            <p:ph type="pic" idx="11"/>
          </p:nvPr>
        </p:nvSpPr>
        <p:spPr>
          <a:xfrm>
            <a:off x="6096001" y="1690689"/>
            <a:ext cx="5257802" cy="2338886"/>
          </a:xfrm>
        </p:spPr>
        <p:txBody>
          <a:bodyPr/>
          <a:lstStyle/>
          <a:p>
            <a:endParaRPr lang="zh-CN"/>
          </a:p>
        </p:txBody>
      </p:sp>
      <p:sp>
        <p:nvSpPr>
          <p:cNvPr id="9" name="图片占位符 6"/>
          <p:cNvSpPr/>
          <p:nvPr>
            <p:ph type="pic" idx="12"/>
          </p:nvPr>
        </p:nvSpPr>
        <p:spPr>
          <a:xfrm>
            <a:off x="838200" y="4029575"/>
            <a:ext cx="5257800" cy="2338886"/>
          </a:xfrm>
        </p:spPr>
        <p:txBody>
          <a:bodyPr/>
          <a:lstStyle/>
          <a:p>
            <a:endParaRPr lang="zh-CN"/>
          </a:p>
        </p:txBody>
      </p:sp>
      <p:sp>
        <p:nvSpPr>
          <p:cNvPr id="10" name="图片占位符 6"/>
          <p:cNvSpPr/>
          <p:nvPr>
            <p:ph type="pic" idx="13"/>
          </p:nvPr>
        </p:nvSpPr>
        <p:spPr>
          <a:xfrm>
            <a:off x="6096001" y="4029575"/>
            <a:ext cx="5257802" cy="2338886"/>
          </a:xfrm>
        </p:spPr>
        <p:txBody>
          <a:bodyPr/>
          <a:lstStyle/>
          <a:p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标题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831850" y="1471199"/>
            <a:ext cx="10515600" cy="2852737"/>
          </a:xfrm>
        </p:spPr>
        <p:txBody>
          <a:bodyPr anchor="b"/>
          <a:lstStyle>
            <a:lvl1pPr lvl="0">
              <a:defRPr sz="60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/>
          <p:nvPr>
            <p:ph type="body" idx="1"/>
          </p:nvPr>
        </p:nvSpPr>
        <p:spPr>
          <a:xfrm>
            <a:off x="831850" y="4350924"/>
            <a:ext cx="10515600" cy="1500187"/>
          </a:xfrm>
        </p:spPr>
        <p:txBody>
          <a:bodyPr/>
          <a:lstStyle>
            <a:lvl1pPr marL="0" lv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lvl="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lvl="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lvl="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lvl="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lvl="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lvl="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lvl="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lvl="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/>
              <a:t>单击此处编辑母版文本样式</a:t>
            </a:r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/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/>
          <p:nvPr>
            <p:ph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  <p:sp>
        <p:nvSpPr>
          <p:cNvPr id="4" name="内容占位符 3"/>
          <p:cNvSpPr/>
          <p:nvPr>
            <p:ph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对比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/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4" name="内容占位符 3"/>
          <p:cNvSpPr/>
          <p:nvPr>
            <p:ph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  <p:sp>
        <p:nvSpPr>
          <p:cNvPr id="5" name="文本占位符 4"/>
          <p:cNvSpPr/>
          <p:nvPr>
            <p:ph type="body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lvl="0" indent="0">
              <a:buNone/>
              <a:defRPr sz="2400" b="1"/>
            </a:lvl1pPr>
            <a:lvl2pPr marL="457200" lvl="1" indent="0">
              <a:buNone/>
              <a:defRPr sz="2000" b="1"/>
            </a:lvl2pPr>
            <a:lvl3pPr marL="914400" lvl="2" indent="0">
              <a:buNone/>
              <a:defRPr sz="1800" b="1"/>
            </a:lvl3pPr>
            <a:lvl4pPr marL="1371600" lvl="3" indent="0">
              <a:buNone/>
              <a:defRPr sz="1600" b="1"/>
            </a:lvl4pPr>
            <a:lvl5pPr marL="1828800" lvl="4" indent="0">
              <a:buNone/>
              <a:defRPr sz="1600" b="1"/>
            </a:lvl5pPr>
            <a:lvl6pPr marL="2286000" lvl="5" indent="0">
              <a:buNone/>
              <a:defRPr sz="1600" b="1"/>
            </a:lvl6pPr>
            <a:lvl7pPr marL="2743200" lvl="6" indent="0">
              <a:buNone/>
              <a:defRPr sz="1600" b="1"/>
            </a:lvl7pPr>
            <a:lvl8pPr marL="3200400" lvl="7" indent="0">
              <a:buNone/>
              <a:defRPr sz="1600" b="1"/>
            </a:lvl8pPr>
            <a:lvl9pPr marL="3657600" lvl="8" indent="0">
              <a:buNone/>
              <a:defRPr sz="1600" b="1"/>
            </a:lvl9pPr>
          </a:lstStyle>
          <a:p>
            <a:pPr lvl="0"/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6" name="内容占位符 5"/>
          <p:cNvSpPr/>
          <p:nvPr>
            <p:ph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839788" y="723106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内容占位符 2"/>
          <p:cNvSpPr/>
          <p:nvPr>
            <p:ph idx="1"/>
          </p:nvPr>
        </p:nvSpPr>
        <p:spPr>
          <a:xfrm>
            <a:off x="5183188" y="723106"/>
            <a:ext cx="6172200" cy="5411787"/>
          </a:xfrm>
        </p:spPr>
        <p:txBody>
          <a:bodyPr/>
          <a:lstStyle>
            <a:lvl1pPr lvl="0">
              <a:defRPr sz="3200"/>
            </a:lvl1pPr>
            <a:lvl2pPr lvl="1">
              <a:defRPr sz="2800"/>
            </a:lvl2pPr>
            <a:lvl3pPr lvl="2">
              <a:defRPr sz="2400"/>
            </a:lvl3pPr>
            <a:lvl4pPr lvl="3">
              <a:defRPr sz="2000"/>
            </a:lvl4pPr>
            <a:lvl5pPr lvl="4">
              <a:defRPr sz="2000"/>
            </a:lvl5pPr>
            <a:lvl6pPr lvl="5">
              <a:defRPr sz="2000"/>
            </a:lvl6pPr>
            <a:lvl7pPr lvl="6">
              <a:defRPr sz="2000"/>
            </a:lvl7pPr>
            <a:lvl8pPr lvl="7">
              <a:defRPr sz="2000"/>
            </a:lvl8pPr>
            <a:lvl9pPr lvl="8">
              <a:defRPr sz="2000"/>
            </a:lvl9pPr>
          </a:lstStyle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  <p:sp>
        <p:nvSpPr>
          <p:cNvPr id="4" name="文本占位符 3"/>
          <p:cNvSpPr/>
          <p:nvPr>
            <p:ph type="body" idx="2"/>
          </p:nvPr>
        </p:nvSpPr>
        <p:spPr>
          <a:xfrm>
            <a:off x="839788" y="2323306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单击此处编辑母版文本样式</a:t>
            </a:r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</p:nvPr>
        </p:nvSpPr>
        <p:spPr>
          <a:xfrm>
            <a:off x="839788" y="727074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图片占位符 2"/>
          <p:cNvSpPr/>
          <p:nvPr>
            <p:ph type="pic" idx="1"/>
          </p:nvPr>
        </p:nvSpPr>
        <p:spPr>
          <a:xfrm>
            <a:off x="5183188" y="727075"/>
            <a:ext cx="6172200" cy="5403850"/>
          </a:xfrm>
        </p:spPr>
        <p:txBody>
          <a:bodyPr/>
          <a:lstStyle>
            <a:lvl1pPr marL="0" lvl="0" indent="0">
              <a:buNone/>
              <a:defRPr sz="3200"/>
            </a:lvl1pPr>
            <a:lvl2pPr marL="457200" lvl="1" indent="0">
              <a:buNone/>
              <a:defRPr sz="2800"/>
            </a:lvl2pPr>
            <a:lvl3pPr marL="914400" lvl="2" indent="0">
              <a:buNone/>
              <a:defRPr sz="2400"/>
            </a:lvl3pPr>
            <a:lvl4pPr marL="1371600" lvl="3" indent="0">
              <a:buNone/>
              <a:defRPr sz="2000"/>
            </a:lvl4pPr>
            <a:lvl5pPr marL="1828800" lvl="4" indent="0">
              <a:buNone/>
              <a:defRPr sz="2000"/>
            </a:lvl5pPr>
            <a:lvl6pPr marL="2286000" lvl="5" indent="0">
              <a:buNone/>
              <a:defRPr sz="2000"/>
            </a:lvl6pPr>
            <a:lvl7pPr marL="2743200" lvl="6" indent="0">
              <a:buNone/>
              <a:defRPr sz="2000"/>
            </a:lvl7pPr>
            <a:lvl8pPr marL="3200400" lvl="7" indent="0">
              <a:buNone/>
              <a:defRPr sz="2000"/>
            </a:lvl8pPr>
            <a:lvl9pPr marL="3657600" lvl="8" indent="0">
              <a:buNone/>
              <a:defRPr sz="2000"/>
            </a:lvl9pPr>
          </a:lstStyle>
          <a:p>
            <a:endParaRPr lang="zh-CN"/>
          </a:p>
        </p:txBody>
      </p:sp>
      <p:sp>
        <p:nvSpPr>
          <p:cNvPr id="4" name="文本占位符 3"/>
          <p:cNvSpPr/>
          <p:nvPr>
            <p:ph type="body" idx="2"/>
          </p:nvPr>
        </p:nvSpPr>
        <p:spPr>
          <a:xfrm>
            <a:off x="839788" y="2327274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单击此处编辑母版文本样式</a:t>
            </a:r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表格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/>
          <p:nvPr>
            <p:ph type="title"/>
          </p:nvPr>
        </p:nvSpPr>
        <p:spPr>
          <a:xfrm>
            <a:off x="839788" y="727074"/>
            <a:ext cx="3932237" cy="1600200"/>
          </a:xfrm>
        </p:spPr>
        <p:txBody>
          <a:bodyPr anchor="b"/>
          <a:lstStyle>
            <a:lvl1pPr lvl="0">
              <a:defRPr sz="3200"/>
            </a:lvl1pPr>
          </a:lstStyle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5" name="文本占位符 3"/>
          <p:cNvSpPr/>
          <p:nvPr>
            <p:ph type="body" idx="2"/>
          </p:nvPr>
        </p:nvSpPr>
        <p:spPr>
          <a:xfrm>
            <a:off x="839788" y="2327274"/>
            <a:ext cx="3932237" cy="3811588"/>
          </a:xfrm>
        </p:spPr>
        <p:txBody>
          <a:bodyPr/>
          <a:lstStyle>
            <a:lvl1pPr marL="0" lvl="0" indent="0">
              <a:buNone/>
              <a:defRPr sz="1600"/>
            </a:lvl1pPr>
            <a:lvl2pPr marL="457200" lvl="1" indent="0">
              <a:buNone/>
              <a:defRPr sz="1400"/>
            </a:lvl2pPr>
            <a:lvl3pPr marL="914400" lvl="2" indent="0">
              <a:buNone/>
              <a:defRPr sz="1200"/>
            </a:lvl3pPr>
            <a:lvl4pPr marL="1371600" lvl="3" indent="0">
              <a:buNone/>
              <a:defRPr sz="1000"/>
            </a:lvl4pPr>
            <a:lvl5pPr marL="1828800" lvl="4" indent="0">
              <a:buNone/>
              <a:defRPr sz="1000"/>
            </a:lvl5pPr>
            <a:lvl6pPr marL="2286000" lvl="5" indent="0">
              <a:buNone/>
              <a:defRPr sz="1000"/>
            </a:lvl6pPr>
            <a:lvl7pPr marL="2743200" lvl="6" indent="0">
              <a:buNone/>
              <a:defRPr sz="1000"/>
            </a:lvl7pPr>
            <a:lvl8pPr marL="3200400" lvl="7" indent="0">
              <a:buNone/>
              <a:defRPr sz="1000"/>
            </a:lvl8pPr>
            <a:lvl9pPr marL="3657600" lvl="8" indent="0">
              <a:buNone/>
              <a:defRPr sz="1000"/>
            </a:lvl9pPr>
          </a:lstStyle>
          <a:p>
            <a:pPr lvl="0"/>
            <a:r>
              <a:rPr lang="zh-CN"/>
              <a:t>单击此处编辑母版文本样式</a:t>
            </a:r>
            <a:endParaRPr lang="zh-CN"/>
          </a:p>
        </p:txBody>
      </p:sp>
      <p:sp>
        <p:nvSpPr>
          <p:cNvPr id="7" name="表格占位符 6"/>
          <p:cNvSpPr/>
          <p:nvPr>
            <p:ph type="tbl" idx="10"/>
          </p:nvPr>
        </p:nvSpPr>
        <p:spPr>
          <a:xfrm>
            <a:off x="5172891" y="719137"/>
            <a:ext cx="6179322" cy="5419726"/>
          </a:xfrm>
        </p:spPr>
        <p:txBody>
          <a:bodyPr/>
          <a:lstStyle/>
          <a:p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r>
              <a:rPr lang="zh-CN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/>
            <a:r>
              <a:rPr lang="zh-CN"/>
              <a:t>单击此处编辑母版文本样式</a:t>
            </a:r>
            <a:endParaRPr lang="zh-CN"/>
          </a:p>
          <a:p>
            <a:pPr lvl="1"/>
            <a:r>
              <a:rPr lang="zh-CN"/>
              <a:t>二级</a:t>
            </a:r>
            <a:endParaRPr lang="zh-CN"/>
          </a:p>
          <a:p>
            <a:pPr lvl="2"/>
            <a:r>
              <a:rPr lang="zh-CN"/>
              <a:t>三级</a:t>
            </a:r>
            <a:endParaRPr lang="zh-CN"/>
          </a:p>
          <a:p>
            <a:pPr lvl="3"/>
            <a:r>
              <a:rPr lang="zh-CN"/>
              <a:t>四级</a:t>
            </a:r>
            <a:endParaRPr lang="zh-CN"/>
          </a:p>
          <a:p>
            <a:pPr lvl="4"/>
            <a:r>
              <a:rPr lang="zh-CN"/>
              <a:t>五级</a:t>
            </a:r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lvl="0" algn="l" defTabSz="91440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/>
          <a:ea typeface="微软雅黑"/>
        </a:defRPr>
      </a:lvl1pPr>
    </p:titleStyle>
    <p:bodyStyle>
      <a:lvl1pPr marL="228600" lvl="0" indent="-228600" algn="l" defTabSz="914400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微软雅黑"/>
          <a:ea typeface="微软雅黑"/>
        </a:defRPr>
      </a:lvl1pPr>
      <a:lvl2pPr marL="685800" lvl="1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微软雅黑"/>
          <a:ea typeface="微软雅黑"/>
        </a:defRPr>
      </a:lvl2pPr>
      <a:lvl3pPr marL="1143000" lvl="2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微软雅黑"/>
          <a:ea typeface="微软雅黑"/>
        </a:defRPr>
      </a:lvl3pPr>
      <a:lvl4pPr marL="1600200" lvl="3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4pPr>
      <a:lvl5pPr marL="2057400" lvl="4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微软雅黑"/>
          <a:ea typeface="微软雅黑"/>
        </a:defRPr>
      </a:lvl5pPr>
      <a:lvl6pPr marL="2514600" lvl="5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/>
          <a:ea typeface="微软雅黑"/>
        </a:defRPr>
      </a:lvl6pPr>
      <a:lvl7pPr marL="2971800" lvl="6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/>
          <a:ea typeface="微软雅黑"/>
        </a:defRPr>
      </a:lvl7pPr>
      <a:lvl8pPr marL="3429000" lvl="7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/>
          <a:ea typeface="微软雅黑"/>
        </a:defRPr>
      </a:lvl8pPr>
      <a:lvl9pPr marL="3886200" lvl="8" indent="-228600" algn="l" defTabSz="914400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Arial" panose="020B0604020202090204"/>
          <a:ea typeface="微软雅黑"/>
        </a:defRPr>
      </a:lvl9pPr>
    </p:bodyStyle>
    <p:otherStyle>
      <a:lvl1pPr marL="0" lvl="0" algn="l" defTabSz="914400">
        <a:defRPr sz="1800" kern="1200">
          <a:solidFill>
            <a:schemeClr val="tx1"/>
          </a:solidFill>
          <a:latin typeface="Arial" panose="020B0604020202090204"/>
          <a:ea typeface="微软雅黑"/>
        </a:defRPr>
      </a:lvl1pPr>
      <a:lvl2pPr marL="457200" lvl="1" algn="l" defTabSz="914400">
        <a:defRPr sz="1800" kern="1200">
          <a:solidFill>
            <a:schemeClr val="tx1"/>
          </a:solidFill>
          <a:latin typeface="Arial" panose="020B0604020202090204"/>
          <a:ea typeface="微软雅黑"/>
        </a:defRPr>
      </a:lvl2pPr>
      <a:lvl3pPr marL="914400" lvl="2" algn="l" defTabSz="914400">
        <a:defRPr sz="1800" kern="1200">
          <a:solidFill>
            <a:schemeClr val="tx1"/>
          </a:solidFill>
          <a:latin typeface="Arial" panose="020B0604020202090204"/>
          <a:ea typeface="微软雅黑"/>
        </a:defRPr>
      </a:lvl3pPr>
      <a:lvl4pPr marL="1371600" lvl="3" algn="l" defTabSz="914400">
        <a:defRPr sz="1800" kern="1200">
          <a:solidFill>
            <a:schemeClr val="tx1"/>
          </a:solidFill>
          <a:latin typeface="Arial" panose="020B0604020202090204"/>
          <a:ea typeface="微软雅黑"/>
        </a:defRPr>
      </a:lvl4pPr>
      <a:lvl5pPr marL="1828800" lvl="4" algn="l" defTabSz="914400">
        <a:defRPr sz="1800" kern="1200">
          <a:solidFill>
            <a:schemeClr val="tx1"/>
          </a:solidFill>
          <a:latin typeface="Arial" panose="020B0604020202090204"/>
          <a:ea typeface="微软雅黑"/>
        </a:defRPr>
      </a:lvl5pPr>
      <a:lvl6pPr marL="2286000" lvl="5" algn="l" defTabSz="914400">
        <a:defRPr sz="1800" kern="1200">
          <a:solidFill>
            <a:schemeClr val="tx1"/>
          </a:solidFill>
          <a:latin typeface="Arial" panose="020B0604020202090204"/>
          <a:ea typeface="微软雅黑"/>
        </a:defRPr>
      </a:lvl6pPr>
      <a:lvl7pPr marL="2743200" lvl="6" algn="l" defTabSz="914400">
        <a:defRPr sz="1800" kern="1200">
          <a:solidFill>
            <a:schemeClr val="tx1"/>
          </a:solidFill>
          <a:latin typeface="Arial" panose="020B0604020202090204"/>
          <a:ea typeface="微软雅黑"/>
        </a:defRPr>
      </a:lvl7pPr>
      <a:lvl8pPr marL="3200400" lvl="7" algn="l" defTabSz="914400">
        <a:defRPr sz="1800" kern="1200">
          <a:solidFill>
            <a:schemeClr val="tx1"/>
          </a:solidFill>
          <a:latin typeface="Arial" panose="020B0604020202090204"/>
          <a:ea typeface="微软雅黑"/>
        </a:defRPr>
      </a:lvl8pPr>
      <a:lvl9pPr marL="3657600" lvl="8" algn="l" defTabSz="914400">
        <a:defRPr sz="1800" kern="1200">
          <a:solidFill>
            <a:schemeClr val="tx1"/>
          </a:solidFill>
          <a:latin typeface="Arial" panose="020B0604020202090204"/>
          <a:ea typeface="微软雅黑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1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ctrTitle"/>
          </p:nvPr>
        </p:nvSpPr>
        <p:spPr/>
        <p:txBody>
          <a:bodyPr anchor="b"/>
          <a:lstStyle/>
          <a:p>
            <a:r>
              <a:rPr lang="zh-CN"/>
              <a:t>AI </a:t>
            </a:r>
            <a:r>
              <a:rPr lang="en-US" altLang="zh-CN"/>
              <a:t>Ethiticis and AI Bias</a:t>
            </a:r>
            <a:endParaRPr lang="en-US" altLang="zh-CN"/>
          </a:p>
        </p:txBody>
      </p:sp>
      <p:sp>
        <p:nvSpPr>
          <p:cNvPr id="3" name="副标题 2"/>
          <p:cNvSpPr/>
          <p:nvPr>
            <p:ph type="subTitle" idx="1"/>
          </p:nvPr>
        </p:nvSpPr>
        <p:spPr/>
        <p:txBody>
          <a:bodyPr/>
          <a:lstStyle/>
          <a:p>
            <a:endParaRPr 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 anchor="ctr"/>
          <a:lstStyle/>
          <a:p>
            <a:r>
              <a:rPr lang="zh-CN"/>
              <a:t>Solutions</a:t>
            </a:r>
            <a:endParaRPr lang="zh-CN"/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lstStyle/>
          <a:p>
            <a:r>
              <a:rPr lang="zh-CN" sz="2000"/>
              <a:t>Collect "balanced" data</a:t>
            </a:r>
            <a:endParaRPr lang="zh-CN" sz="2000"/>
          </a:p>
          <a:p>
            <a:r>
              <a:rPr lang="zh-CN" sz="2000"/>
              <a:t>Ensemble model (bagging &amp; boosting) for  fairness AI model</a:t>
            </a:r>
            <a:endParaRPr lang="zh-CN" sz="2000"/>
          </a:p>
          <a:p>
            <a:r>
              <a:rPr lang="zh-CN" sz="2000"/>
              <a:t>GAN training to minimial the prejudice</a:t>
            </a:r>
            <a:endParaRPr lang="zh-CN" sz="2000"/>
          </a:p>
          <a:p>
            <a:r>
              <a:rPr lang="zh-CN" sz="2000"/>
              <a:t>Explaniable data with explainable model for posterior evaluation  </a:t>
            </a:r>
            <a:endParaRPr lang="zh-CN"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>
          <a:xfrm>
            <a:off x="838200" y="346075"/>
            <a:ext cx="10515600" cy="1325563"/>
          </a:xfrm>
        </p:spPr>
        <p:txBody>
          <a:bodyPr anchor="ctr"/>
          <a:lstStyle/>
          <a:p>
            <a:r>
              <a:rPr lang="zh-CN"/>
              <a:t>Tips</a:t>
            </a:r>
            <a:endParaRPr lang="zh-CN"/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lstStyle/>
          <a:p>
            <a:r>
              <a:rPr lang="zh-CN" sz="2000">
                <a:ea typeface="Arial" panose="020B0604020202090204"/>
              </a:rPr>
              <a:t>No conclusive mature method to tackle the bias</a:t>
            </a:r>
            <a:endParaRPr lang="zh-CN" sz="2000">
              <a:ea typeface="Arial" panose="020B0604020202090204"/>
            </a:endParaRPr>
          </a:p>
          <a:p>
            <a:r>
              <a:rPr lang="zh-CN" sz="2000">
                <a:ea typeface="Arial" panose="020B0604020202090204"/>
              </a:rPr>
              <a:t>Social gap on the usage of AI</a:t>
            </a:r>
            <a:endParaRPr lang="zh-CN" sz="2000">
              <a:ea typeface="Arial" panose="020B0604020202090204"/>
            </a:endParaRPr>
          </a:p>
          <a:p>
            <a:r>
              <a:rPr lang="zh-CN" sz="2000">
                <a:ea typeface="Arial" panose="020B0604020202090204"/>
              </a:rPr>
              <a:t> "</a:t>
            </a:r>
            <a:r>
              <a:rPr lang="zh-CN" sz="2000">
                <a:solidFill>
                  <a:srgbClr val="000000"/>
                </a:solidFill>
                <a:latin typeface="CMR12"/>
                <a:ea typeface="Arial" panose="020B0604020202090204"/>
              </a:rPr>
              <a:t>fairness cannot be reduced to a simple self-contained math- ematical definition”, “fairness is dynamic and social and not a statistical issue”, “fair is not fair everywhere”</a:t>
            </a:r>
            <a:endParaRPr lang="zh-CN" sz="2000">
              <a:solidFill>
                <a:srgbClr val="000000"/>
              </a:solidFill>
              <a:latin typeface="CMR12"/>
              <a:ea typeface="Arial" panose="020B0604020202090204"/>
            </a:endParaRPr>
          </a:p>
          <a:p>
            <a:r>
              <a:rPr lang="zh-CN" sz="2000">
                <a:solidFill>
                  <a:srgbClr val="000000"/>
                </a:solidFill>
                <a:latin typeface="CMR12"/>
                <a:ea typeface="Arial" panose="020B0604020202090204"/>
              </a:rPr>
              <a:t>Be clear on the assumption of AI system design and its ability and unattainability</a:t>
            </a:r>
            <a:endParaRPr lang="zh-CN" sz="2000">
              <a:solidFill>
                <a:srgbClr val="000000"/>
              </a:solidFill>
              <a:latin typeface="CMR12"/>
              <a:ea typeface="Arial" panose="020B0604020202090204"/>
            </a:endParaRPr>
          </a:p>
          <a:p>
            <a:r>
              <a:rPr lang="zh-CN" sz="2000">
                <a:solidFill>
                  <a:srgbClr val="000000"/>
                </a:solidFill>
                <a:latin typeface="CMR12"/>
                <a:ea typeface="Arial" panose="020B0604020202090204"/>
              </a:rPr>
              <a:t> Legal issue should be made on open discussion for the progress of our society and technology</a:t>
            </a:r>
            <a:endParaRPr lang="zh-CN" sz="2000">
              <a:solidFill>
                <a:srgbClr val="000000"/>
              </a:solidFill>
              <a:latin typeface="CMR12"/>
              <a:ea typeface="Arial" panose="020B0604020202090204"/>
            </a:endParaRPr>
          </a:p>
          <a:p>
            <a:r>
              <a:rPr lang="zh-CN" sz="2000">
                <a:solidFill>
                  <a:srgbClr val="000000"/>
                </a:solidFill>
                <a:latin typeface="CMR12"/>
                <a:ea typeface="Arial" panose="020B0604020202090204"/>
              </a:rPr>
              <a:t>Current is weak AI, not strong AI. Stop e</a:t>
            </a:r>
            <a:r>
              <a:rPr lang="zh-CN" sz="2000">
                <a:latin typeface="微软雅黑"/>
                <a:ea typeface="Arial" panose="020B0604020202090204"/>
              </a:rPr>
              <a:t>xaggerated propaganda</a:t>
            </a:r>
            <a:r>
              <a:rPr lang="zh-CN" sz="2000">
                <a:solidFill>
                  <a:srgbClr val="000000"/>
                </a:solidFill>
                <a:latin typeface="CMR12"/>
                <a:ea typeface="Arial" panose="020B0604020202090204"/>
              </a:rPr>
              <a:t> </a:t>
            </a:r>
            <a:endParaRPr lang="zh-CN" sz="2000">
              <a:solidFill>
                <a:srgbClr val="000000"/>
              </a:solidFill>
              <a:latin typeface="CMR12"/>
              <a:ea typeface="Arial" panose="020B0604020202090204"/>
            </a:endParaRPr>
          </a:p>
          <a:p>
            <a:endParaRPr lang="zh-CN" sz="2000">
              <a:solidFill>
                <a:srgbClr val="000000"/>
              </a:solidFill>
              <a:latin typeface="CMR12"/>
              <a:ea typeface="CMR1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 anchor="ctr"/>
          <a:lstStyle/>
          <a:p>
            <a:r>
              <a:rPr lang="zh-CN"/>
              <a:t>Background</a:t>
            </a:r>
            <a:endParaRPr lang="zh-CN"/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lstStyle/>
          <a:p>
            <a:r>
              <a:rPr lang="zh-CN" sz="2000"/>
              <a:t>Why Boston Housing Prediction Dataset take the proportion of African as one feature dimenstion?</a:t>
            </a:r>
            <a:endParaRPr lang="zh-CN" sz="2000"/>
          </a:p>
          <a:p>
            <a:r>
              <a:rPr lang="zh-CN" sz="2000"/>
              <a:t>Why Kaggle Facial Landmark Dataset stores the data in csv rather than image?</a:t>
            </a:r>
            <a:endParaRPr lang="zh-CN"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 anchor="ctr"/>
          <a:lstStyle/>
          <a:p>
            <a:r>
              <a:rPr lang="zh-CN"/>
              <a:t>Some controversial AI usage: CV</a:t>
            </a:r>
            <a:endParaRPr lang="zh-CN"/>
          </a:p>
        </p:txBody>
      </p:sp>
      <p:pic>
        <p:nvPicPr>
          <p:cNvPr id="3" name="图片 2"/>
          <p:cNvPicPr/>
          <p:nvPr/>
        </p:nvPicPr>
        <p:blipFill>
          <a:blip r:embed="rId1"/>
          <a:stretch>
            <a:fillRect/>
          </a:stretch>
        </p:blipFill>
        <p:spPr>
          <a:xfrm>
            <a:off x="970496" y="1510045"/>
            <a:ext cx="3866456" cy="1334226"/>
          </a:xfrm>
          <a:prstGeom prst="rect">
            <a:avLst/>
          </a:prstGeom>
        </p:spPr>
      </p:pic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5480692" y="1287132"/>
            <a:ext cx="2443028" cy="2271468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1520144" y="3558600"/>
            <a:ext cx="3543146" cy="2659927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4"/>
          <a:stretch>
            <a:fillRect/>
          </a:stretch>
        </p:blipFill>
        <p:spPr>
          <a:xfrm>
            <a:off x="5970700" y="3660440"/>
            <a:ext cx="2068348" cy="26144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 anchor="ctr"/>
          <a:lstStyle/>
          <a:p>
            <a:r>
              <a:rPr lang="zh-CN" sz="4400">
                <a:solidFill>
                  <a:srgbClr val="000000"/>
                </a:solidFill>
                <a:latin typeface="微软雅黑"/>
                <a:ea typeface="微软雅黑"/>
              </a:rPr>
              <a:t>Some controversial AI usage: NLP</a:t>
            </a:r>
            <a:endParaRPr lang="zh-CN" sz="4400">
              <a:solidFill>
                <a:srgbClr val="000000"/>
              </a:solidFill>
              <a:latin typeface="微软雅黑"/>
              <a:ea typeface="微软雅黑"/>
            </a:endParaRPr>
          </a:p>
        </p:txBody>
      </p:sp>
      <p:pic>
        <p:nvPicPr>
          <p:cNvPr id="3" name="内容占位符 2"/>
          <p:cNvPicPr/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88151" y="1779350"/>
            <a:ext cx="4477560" cy="4351338"/>
          </a:xfrm>
          <a:prstGeom prst="rect">
            <a:avLst/>
          </a:prstGeom>
        </p:spPr>
      </p:pic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5877110" y="2181418"/>
            <a:ext cx="5189886" cy="40870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6173126" y="2348327"/>
            <a:ext cx="1916826" cy="709658"/>
          </a:xfrm>
          <a:prstGeom prst="rect">
            <a:avLst/>
          </a:prstGeom>
          <a:ln w="12700">
            <a:prstDash val="solid"/>
          </a:ln>
        </p:spPr>
        <p:txBody>
          <a:bodyPr/>
          <a:lstStyle/>
          <a:p>
            <a:r>
              <a:rPr lang="zh-CN"/>
              <a:t>うつ病で、飛び降りたいです</a:t>
            </a:r>
            <a:endParaRPr 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 anchor="ctr"/>
          <a:lstStyle/>
          <a:p>
            <a:r>
              <a:rPr lang="zh-CN" sz="2800">
                <a:solidFill>
                  <a:srgbClr val="000000"/>
                </a:solidFill>
                <a:latin typeface="CMSSBX10"/>
                <a:ea typeface="CMSSBX10"/>
              </a:rPr>
              <a:t>Sensitive features and causal influences</a:t>
            </a:r>
            <a:endParaRPr lang="zh-CN" sz="2800">
              <a:solidFill>
                <a:srgbClr val="000000"/>
              </a:solidFill>
              <a:latin typeface="CMSSBX10"/>
              <a:ea typeface="CMSSBX10"/>
            </a:endParaRPr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lstStyle/>
          <a:p>
            <a:r>
              <a:rPr lang="zh-CN" sz="2000"/>
              <a:t>Gender </a:t>
            </a:r>
            <a:endParaRPr lang="zh-CN" sz="2000"/>
          </a:p>
          <a:p>
            <a:r>
              <a:rPr lang="zh-CN" sz="2000"/>
              <a:t>Race (Boston Housing 's feature)</a:t>
            </a:r>
            <a:endParaRPr lang="zh-CN" sz="2000"/>
          </a:p>
          <a:p>
            <a:r>
              <a:rPr lang="zh-CN" sz="2000"/>
              <a:t>Education </a:t>
            </a:r>
            <a:endParaRPr lang="zh-CN" sz="2000"/>
          </a:p>
          <a:p>
            <a:r>
              <a:rPr lang="zh-CN" sz="2000"/>
              <a:t>Class</a:t>
            </a:r>
            <a:endParaRPr lang="zh-CN" sz="2000"/>
          </a:p>
          <a:p>
            <a:r>
              <a:rPr lang="zh-CN" sz="2000"/>
              <a:t>Some intimacy data for recommendation system in web</a:t>
            </a:r>
            <a:r>
              <a:rPr lang="zh-CN"/>
              <a:t> </a:t>
            </a:r>
            <a:endParaRPr lang="zh-CN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420422" y="4274230"/>
            <a:ext cx="2851555" cy="2477369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3453003" y="4400103"/>
            <a:ext cx="3277281" cy="2457960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6770034" y="4631278"/>
            <a:ext cx="3148241" cy="1995610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4"/>
          <a:stretch>
            <a:fillRect/>
          </a:stretch>
        </p:blipFill>
        <p:spPr>
          <a:xfrm>
            <a:off x="9831220" y="4546206"/>
            <a:ext cx="2321467" cy="220539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 anchor="ctr"/>
          <a:lstStyle/>
          <a:p>
            <a:r>
              <a:rPr lang="zh-CN"/>
              <a:t>Bias in data reprensentation</a:t>
            </a:r>
            <a:endParaRPr lang="zh-CN"/>
          </a:p>
        </p:txBody>
      </p:sp>
      <p:pic>
        <p:nvPicPr>
          <p:cNvPr id="3" name="内容占位符 2"/>
          <p:cNvPicPr/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005848" y="1690688"/>
            <a:ext cx="6093250" cy="290079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650341" y="4998408"/>
            <a:ext cx="6780618" cy="330200"/>
          </a:xfrm>
          <a:prstGeom prst="rect">
            <a:avLst/>
          </a:prstGeom>
          <a:ln w="12700">
            <a:prstDash val="solid"/>
          </a:ln>
        </p:spPr>
        <p:txBody>
          <a:bodyPr/>
          <a:lstStyle/>
          <a:p>
            <a:r>
              <a:rPr lang="zh-CN" sz="2000"/>
              <a:t>Current supevervised learning's shortcomings:</a:t>
            </a:r>
            <a:endParaRPr lang="zh-CN" sz="2000"/>
          </a:p>
          <a:p>
            <a:r>
              <a:rPr lang="zh-CN" sz="2000"/>
              <a:t>Source:  Stock et al., 2017《</a:t>
            </a:r>
            <a:r>
              <a:rPr lang="zh-CN" sz="2000" b="1">
                <a:solidFill>
                  <a:srgbClr val="000000"/>
                </a:solidFill>
                <a:latin typeface="NimbusRomNo9L"/>
                <a:ea typeface="NimbusRomNo9L"/>
              </a:rPr>
              <a:t>ConvNets and ImageNet Beyond Accuracy: Understanding Mistakes and Uncovering Biases》</a:t>
            </a:r>
            <a:endParaRPr lang="zh-CN" sz="2000" b="1">
              <a:solidFill>
                <a:srgbClr val="000000"/>
              </a:solidFill>
              <a:latin typeface="NimbusRomNo9L"/>
              <a:ea typeface="NimbusRomNo9L"/>
            </a:endParaRPr>
          </a:p>
          <a:p>
            <a:endParaRPr lang="zh-CN"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 anchor="ctr"/>
          <a:lstStyle/>
          <a:p>
            <a:r>
              <a:rPr lang="zh-CN"/>
              <a:t>Priori knowledge from human society</a:t>
            </a:r>
            <a:endParaRPr lang="zh-CN"/>
          </a:p>
        </p:txBody>
      </p:sp>
      <p:sp>
        <p:nvSpPr>
          <p:cNvPr id="3" name="内容占位符 2"/>
          <p:cNvSpPr/>
          <p:nvPr>
            <p:ph idx="1"/>
          </p:nvPr>
        </p:nvSpPr>
        <p:spPr/>
        <p:txBody>
          <a:bodyPr/>
          <a:lstStyle/>
          <a:p>
            <a:r>
              <a:rPr lang="zh-CN" sz="2000"/>
              <a:t>End-to-end diaglog system with some "bad" corpus</a:t>
            </a:r>
            <a:endParaRPr lang="zh-CN" sz="2000"/>
          </a:p>
          <a:p>
            <a:r>
              <a:rPr lang="zh-CN" sz="2000"/>
              <a:t>Knowledge graph from encyclopedia with some different view</a:t>
            </a:r>
            <a:endParaRPr lang="zh-CN" sz="2000"/>
          </a:p>
        </p:txBody>
      </p:sp>
      <p:pic>
        <p:nvPicPr>
          <p:cNvPr id="4" name="图片 3"/>
          <p:cNvPicPr/>
          <p:nvPr/>
        </p:nvPicPr>
        <p:blipFill>
          <a:blip r:embed="rId1"/>
          <a:stretch>
            <a:fillRect/>
          </a:stretch>
        </p:blipFill>
        <p:spPr>
          <a:xfrm>
            <a:off x="7147467" y="3429064"/>
            <a:ext cx="2540000" cy="2540000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2"/>
          <a:stretch>
            <a:fillRect/>
          </a:stretch>
        </p:blipFill>
        <p:spPr>
          <a:xfrm>
            <a:off x="1953221" y="3822370"/>
            <a:ext cx="4142780" cy="225051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 anchor="ctr"/>
          <a:lstStyle/>
          <a:p>
            <a:r>
              <a:rPr lang="zh-CN"/>
              <a:t>Uncertainty in autonomous driving</a:t>
            </a:r>
            <a:endParaRPr lang="zh-CN"/>
          </a:p>
        </p:txBody>
      </p:sp>
      <p:pic>
        <p:nvPicPr>
          <p:cNvPr id="3" name="内容占位符 2"/>
          <p:cNvPicPr/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3235" y="2933642"/>
            <a:ext cx="4395714" cy="2527536"/>
          </a:xfrm>
          <a:prstGeom prst="rect">
            <a:avLst/>
          </a:prstGeom>
        </p:spPr>
      </p:pic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5468192" y="3103616"/>
            <a:ext cx="4677136" cy="263253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176375" y="1593590"/>
            <a:ext cx="7041783" cy="967278"/>
          </a:xfrm>
          <a:prstGeom prst="rect">
            <a:avLst/>
          </a:prstGeom>
          <a:ln w="12700">
            <a:prstDash val="solid"/>
          </a:ln>
        </p:spPr>
        <p:txBody>
          <a:bodyPr/>
          <a:lstStyle/>
          <a:p>
            <a:r>
              <a:rPr lang="zh-CN" sz="2000"/>
              <a:t>Traditional traffic accident can be responsible in previous human society.</a:t>
            </a:r>
            <a:endParaRPr lang="zh-CN" sz="2000"/>
          </a:p>
          <a:p>
            <a:r>
              <a:rPr lang="zh-CN" sz="2000"/>
              <a:t>What is the subject for the accident in autonomous driving: Vehicle owner or Vehicle manufacturer</a:t>
            </a:r>
            <a:endParaRPr lang="zh-CN"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0" name=""/>
        <p:cNvGrpSpPr/>
        <p:nvPr/>
      </p:nvGrpSpPr>
      <p:grpSpPr/>
      <p:sp>
        <p:nvSpPr>
          <p:cNvPr id="2" name="标题 1"/>
          <p:cNvSpPr/>
          <p:nvPr>
            <p:ph type="title"/>
          </p:nvPr>
        </p:nvSpPr>
        <p:spPr/>
        <p:txBody>
          <a:bodyPr anchor="ctr"/>
          <a:lstStyle/>
          <a:p>
            <a:r>
              <a:rPr lang="zh-CN"/>
              <a:t>Failure in IBM Waston </a:t>
            </a:r>
            <a:endParaRPr lang="zh-CN"/>
          </a:p>
        </p:txBody>
      </p:sp>
      <p:pic>
        <p:nvPicPr>
          <p:cNvPr id="3" name="内容占位符 2"/>
          <p:cNvPicPr/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805201" y="4629319"/>
            <a:ext cx="1626257" cy="899698"/>
          </a:xfrm>
          <a:prstGeom prst="rect">
            <a:avLst/>
          </a:prstGeom>
        </p:spPr>
      </p:pic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6487132" y="1842636"/>
            <a:ext cx="4308472" cy="2786682"/>
          </a:xfrm>
          <a:prstGeom prst="rect">
            <a:avLst/>
          </a:prstGeom>
        </p:spPr>
      </p:pic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975660" y="1779763"/>
            <a:ext cx="5443614" cy="266613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385472" y="4737244"/>
            <a:ext cx="4671952" cy="1151061"/>
          </a:xfrm>
          <a:prstGeom prst="rect">
            <a:avLst/>
          </a:prstGeom>
          <a:ln w="12700">
            <a:prstDash val="solid"/>
          </a:ln>
        </p:spPr>
        <p:txBody>
          <a:bodyPr/>
          <a:lstStyle/>
          <a:p>
            <a:r>
              <a:rPr lang="zh-CN" sz="2000"/>
              <a:t>Many conflicts between doctor and patients.</a:t>
            </a:r>
            <a:endParaRPr lang="zh-CN" sz="2000"/>
          </a:p>
          <a:p>
            <a:r>
              <a:rPr lang="zh-CN" sz="2000"/>
              <a:t>Can we tolerate the cost of the exploration of AI doctor.</a:t>
            </a:r>
            <a:endParaRPr lang="zh-CN" sz="2000"/>
          </a:p>
          <a:p>
            <a:r>
              <a:rPr lang="zh-CN" sz="2000"/>
              <a:t>It is difficult for AI to have the strong cognition ability as human doctor</a:t>
            </a:r>
            <a:endParaRPr lang="zh-CN" sz="2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1840</Words>
  <Application>WPS 演示</Application>
  <PresentationFormat/>
  <Paragraphs>60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8" baseType="lpstr">
      <vt:lpstr>Arial</vt:lpstr>
      <vt:lpstr>方正书宋_GBK</vt:lpstr>
      <vt:lpstr>Wingdings</vt:lpstr>
      <vt:lpstr>Arial</vt:lpstr>
      <vt:lpstr>微软雅黑</vt:lpstr>
      <vt:lpstr>汉仪旗黑KW</vt:lpstr>
      <vt:lpstr>CMSSBX10</vt:lpstr>
      <vt:lpstr>Thonburi</vt:lpstr>
      <vt:lpstr>NimbusRomNo9L</vt:lpstr>
      <vt:lpstr>CMR12</vt:lpstr>
      <vt:lpstr>微软雅黑</vt:lpstr>
      <vt:lpstr>宋体</vt:lpstr>
      <vt:lpstr>Arial Unicode MS</vt:lpstr>
      <vt:lpstr>汉仪书宋二KW</vt:lpstr>
      <vt:lpstr>Calibri</vt:lpstr>
      <vt:lpstr>Helvetica Neue</vt:lpstr>
      <vt:lpstr>Office 主题​​</vt:lpstr>
      <vt:lpstr>AI Ethics from data and model usage</vt:lpstr>
      <vt:lpstr>Background</vt:lpstr>
      <vt:lpstr>Some controversial AI usage: CV</vt:lpstr>
      <vt:lpstr>Some controversial AI usage: NLP</vt:lpstr>
      <vt:lpstr>Sensitive features and causal influences</vt:lpstr>
      <vt:lpstr>Bias in data reprensentation</vt:lpstr>
      <vt:lpstr>Priori knowledge from human society</vt:lpstr>
      <vt:lpstr>Uncertainty in autonomous driving</vt:lpstr>
      <vt:lpstr>Failure in IBM Waston </vt:lpstr>
      <vt:lpstr>Solutions</vt:lpstr>
      <vt:lpstr>Tips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Ethiticis and AI Bias</dc:title>
  <dc:creator/>
  <cp:lastModifiedBy>junyan</cp:lastModifiedBy>
  <cp:revision>1</cp:revision>
  <dcterms:created xsi:type="dcterms:W3CDTF">2020-03-14T07:05:41Z</dcterms:created>
  <dcterms:modified xsi:type="dcterms:W3CDTF">2020-03-14T07:05:41Z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2052-2.0.1.3256</vt:lpwstr>
  </property>
</Properties>
</file>